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1"/>
  </p:notesMasterIdLst>
  <p:sldIdLst>
    <p:sldId id="256" r:id="rId2"/>
    <p:sldId id="283" r:id="rId3"/>
    <p:sldId id="276" r:id="rId4"/>
    <p:sldId id="293" r:id="rId5"/>
    <p:sldId id="277" r:id="rId6"/>
    <p:sldId id="278" r:id="rId7"/>
    <p:sldId id="279" r:id="rId8"/>
    <p:sldId id="281" r:id="rId9"/>
    <p:sldId id="280" r:id="rId10"/>
    <p:sldId id="282" r:id="rId11"/>
    <p:sldId id="284" r:id="rId12"/>
    <p:sldId id="285" r:id="rId13"/>
    <p:sldId id="286" r:id="rId14"/>
    <p:sldId id="257" r:id="rId15"/>
    <p:sldId id="258" r:id="rId16"/>
    <p:sldId id="259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87" r:id="rId33"/>
    <p:sldId id="288" r:id="rId34"/>
    <p:sldId id="292" r:id="rId35"/>
    <p:sldId id="291" r:id="rId36"/>
    <p:sldId id="294" r:id="rId37"/>
    <p:sldId id="290" r:id="rId38"/>
    <p:sldId id="289" r:id="rId39"/>
    <p:sldId id="260" r:id="rId40"/>
  </p:sldIdLst>
  <p:sldSz cx="9144000" cy="5143500" type="screen16x9"/>
  <p:notesSz cx="6858000" cy="9144000"/>
  <p:embeddedFontLst>
    <p:embeddedFont>
      <p:font typeface="Nunito" panose="020B0604020202020204" charset="-93"/>
      <p:regular r:id="rId42"/>
      <p:bold r:id="rId43"/>
      <p:italic r:id="rId44"/>
      <p:boldItalic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96" y="22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873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pavisj/convolutions-and-backpropagations-46026a8f5d2c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jefkine.com/general/2016/09/05/backpropagation-in-convolutional-neural-networks/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the-bioinformatics-press/only-numpy-understanding-back-propagation-for-max-pooling-layer-in-multi-layer-cnn-with-example-f7be891ee4b4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822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7066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213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03394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8850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345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128fca97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0128fca97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\frac{df}{dx} = \underset{\Delta x\rightarrow 0 }{\lim} \left [ \frac{f(g(x+\Delta x))-f(g(x))}{\Delta x} \right 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=\underset{\Delta x\rightarrow 0 }{\lim} \left [ \frac{f(g(x+\Delta x))-f(g(x))}{\Delta x} \cdot \frac{g(x+ \Delta x) - g(x))}{g(x+ \Delta x) - g(x))} \right 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=\underset{\Delta x\rightarrow 0 }{\lim} \left [ \frac{f(g(x+\Delta x))-f(g(x))}{g(x+ \Delta x) - g(x))}\right ] \cdot g'(x)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=\underset{\Delta x\rightarrow 0 }{\lim} \left [ \frac{f(g(x+\Delta x))-f(g(x))}{g(x+ \Delta x) - g(x))} \cdot \frac{g(x+ \Delta x) - g(x))}{\Delta x} \right 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=\underset{\Delta x\rightarrow 0 }{\lim} \left [ \frac{f(g(x+\Delta x))-f(g(x))}{g(x+ \Delta x) - g(x))}\right ] \cdot \underset{\Delta x\rightarrow 0 }{\lim} \left [ \frac{g(x+ \Delta x) - g(x))}{\Delta x} \right 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26959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128fca97e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0128fca97e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\frac{df}{dx} = \underset{\Delta x\rightarrow 0 }{\lim} \left [ \frac{f(g(x+\Delta x))-f(g(x))}{g(x+ \Delta x) - g(x))}\right ] \cdot g'(x)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\frac{df}{dx} = \underset{k \rightarrow 0 }{\lim} \left [ \frac{f(g(x) + k)-f(g(x))}{k}\right ] \cdot g'(x)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87192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fe3f01c66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fe3f01c66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How does Backpropagation work in a CNN? | Medium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Backpropagation In Convolutional Neural Networks | DeepGrid (jefkine.com)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11169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5e578aa9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f5e578aa9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03649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f5e578aa9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f5e578aa9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861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9079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f5e578aa98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f5e578aa98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21501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f5e578aa9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f5e578aa9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4031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f5e578aa9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f5e578aa9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7041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5e578aa9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f5e578aa9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38309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5e578aa9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f5e578aa9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64366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5e578aa9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f5e578aa9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27741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f5e578aa98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f5e578aa98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68491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f5e578aa98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f5e578aa98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Only Numpy: Understanding Back Propagation for Max Pooling Layer in Multi Layer CNN with Example and Interactive Code. (With and Without Activation Layer) | by Jae Duk Seo | The Bioinformatics Press | Medium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82072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6c391041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6c391041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18308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f6c391041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f6c391041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244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35414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f6c391041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f6c391041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59461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c391041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6c391041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16919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c391041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6c391041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85476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c391041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6c391041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38365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c391041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6c391041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01954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c391041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6c391041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9597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c391041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6c391041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41529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c391041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6c391041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85443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c391041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6c391041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63148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128fca97e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128fca97e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3513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1253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8337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877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001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0103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28fca97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28fca97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4022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53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introduction-convolution-neural-network/" TargetMode="External"/><Relationship Id="rId7" Type="http://schemas.openxmlformats.org/officeDocument/2006/relationships/hyperlink" Target="https://www.pycodemates.com/2023/07/backward-pass-in-convolutional-neural-network-explained.html#:~:text=Typically%2C%20Neural%20Networks%20have%20two,left%20for%20training%20the%20networ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medium.com/the-bioinformatics-press/only-numpy-understanding-back-propagation-for-max-pooling-layer-in-multi-layer-cnn-with-example-f7be891ee4b4" TargetMode="External"/><Relationship Id="rId5" Type="http://schemas.openxmlformats.org/officeDocument/2006/relationships/hyperlink" Target="https://www.jefkine.com/general/2016/09/05/backpropagation-in-convolutional-neural-networks/" TargetMode="External"/><Relationship Id="rId4" Type="http://schemas.openxmlformats.org/officeDocument/2006/relationships/hyperlink" Target="https://medium.com/@pavisj/convolutions-and-backpropagations-46026a8f5d2c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2108085" y="943069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800" b="1" dirty="0" smtClean="0">
                <a:solidFill>
                  <a:schemeClr val="bg2"/>
                </a:solidFill>
                <a:latin typeface="+mj-lt"/>
              </a:rPr>
              <a:t>Backpropagation in CNNs </a:t>
            </a:r>
            <a:endParaRPr sz="48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29" name="Google Shape;129;p1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834253" y="3165764"/>
            <a:ext cx="5908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University of Information Technology (UIT)</a:t>
            </a:r>
          </a:p>
          <a:p>
            <a:pPr algn="ctr"/>
            <a:r>
              <a:rPr lang="en-US" b="1" dirty="0" err="1" smtClean="0"/>
              <a:t>Quan</a:t>
            </a:r>
            <a:r>
              <a:rPr lang="en-US" b="1" dirty="0" smtClean="0"/>
              <a:t> Hoang Ngoc, Truong Le </a:t>
            </a:r>
            <a:r>
              <a:rPr lang="en-US" b="1" dirty="0" err="1" smtClean="0"/>
              <a:t>Trong</a:t>
            </a:r>
            <a:r>
              <a:rPr lang="en-US" b="1" dirty="0" smtClean="0"/>
              <a:t> Dai, Long Nguyen </a:t>
            </a:r>
            <a:r>
              <a:rPr lang="en-US" b="1" dirty="0" err="1" smtClean="0"/>
              <a:t>Huu</a:t>
            </a:r>
            <a:r>
              <a:rPr lang="en-US" b="1" dirty="0" smtClean="0"/>
              <a:t> Hoang 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Solving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677390" y="433768"/>
            <a:ext cx="370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CNNs architecture </a:t>
            </a: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720"/>
          <a:stretch/>
        </p:blipFill>
        <p:spPr>
          <a:xfrm>
            <a:off x="1309255" y="864868"/>
            <a:ext cx="6824354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77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Backpropagation Overview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635826" y="433768"/>
            <a:ext cx="370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Computation Graph 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17" y="864868"/>
            <a:ext cx="8278908" cy="319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3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Backpropagation Overview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829790" y="433768"/>
            <a:ext cx="370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Computation </a:t>
            </a:r>
            <a:r>
              <a:rPr lang="en-US" sz="1800" dirty="0" smtClean="0"/>
              <a:t>Graph in each layer 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50" y="973052"/>
            <a:ext cx="5372281" cy="328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Backpropagation Overview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677390" y="433768"/>
            <a:ext cx="370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Backpropagation Algorithm </a:t>
            </a: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864868"/>
            <a:ext cx="6356194" cy="39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9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en" sz="1600" b="1" dirty="0">
                <a:latin typeface="Calibri"/>
                <a:ea typeface="Calibri"/>
                <a:cs typeface="Calibri"/>
                <a:sym typeface="Calibri"/>
              </a:rPr>
              <a:t>Chain rule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14" descr="{&quot;code&quot;:&quot;\\begin{lalign*}\n&amp;{\\text{Suppose that}\\;y=f\\left(t\\right)\\,\\text{is}\\,\\text{differentiable}\\;\\text{functions}\\;\\text{of}\\;t,\\,t=g\\left(x\\right)\\,\\,\\,is\\,\\text{differentiable}\\;\\text{functions}\\;\\text{of}\\;x\\,}\\\\\n&amp;{\\text{Then}\\;y\\,=\\,f\\left(g\\left(x\\right)\\right)\\,\\,\\text{is}\\,\\text{differentiable}\\;\\text{functions}\\;\\text{of}\\;t}\t\n\\end{lalign*}&quot;,&quot;id&quot;:&quot;2&quot;,&quot;backgroundColorModified&quot;:true,&quot;aid&quot;:null,&quot;type&quot;:&quot;lalign*&quot;,&quot;backgroundColor&quot;:&quot;#ffffff&quot;,&quot;font&quot;:{&quot;family&quot;:&quot;Arial&quot;,&quot;size&quot;:18,&quot;color&quot;:&quot;#000000&quot;},&quot;ts&quot;:1632880479857,&quot;cs&quot;:&quot;FOXSwDEo+EqVQ7bkeWa/7w==&quot;,&quot;size&quot;:{&quot;width&quot;:1115,&quot;height&quot;:6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151" y="1294824"/>
            <a:ext cx="8344024" cy="48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137" name="Google Shape;13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4262" y="2160300"/>
            <a:ext cx="3061800" cy="601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43" name="Google Shape;143;p15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1. Chain </a:t>
            </a:r>
            <a:r>
              <a:rPr lang="en" sz="1600" b="1" dirty="0">
                <a:latin typeface="Calibri"/>
                <a:ea typeface="Calibri"/>
                <a:cs typeface="Calibri"/>
                <a:sym typeface="Calibri"/>
              </a:rPr>
              <a:t>Rule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450" y="1172369"/>
            <a:ext cx="3397050" cy="53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1200" y="1836463"/>
            <a:ext cx="4690416" cy="49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1200" y="4008400"/>
            <a:ext cx="3776256" cy="53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1200" y="2462950"/>
            <a:ext cx="5044786" cy="53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5"/>
          <p:cNvSpPr/>
          <p:nvPr/>
        </p:nvSpPr>
        <p:spPr>
          <a:xfrm>
            <a:off x="5515550" y="258275"/>
            <a:ext cx="3333300" cy="687600"/>
          </a:xfrm>
          <a:prstGeom prst="wedgeRoundRectCallout">
            <a:avLst>
              <a:gd name="adj1" fmla="val 32021"/>
              <a:gd name="adj2" fmla="val 81225"/>
              <a:gd name="adj3" fmla="val 0"/>
            </a:avLst>
          </a:prstGeom>
          <a:noFill/>
          <a:ln w="952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81200" y="3224725"/>
            <a:ext cx="5660717" cy="53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16101" y="300450"/>
            <a:ext cx="2506444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93588" y="355775"/>
            <a:ext cx="2977222" cy="4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57" name="Google Shape;157;p16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Calibri"/>
                <a:ea typeface="Calibri"/>
                <a:cs typeface="Calibri"/>
                <a:sym typeface="Calibri"/>
              </a:rPr>
              <a:t>1. Chain Rule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549" y="1523335"/>
            <a:ext cx="2476275" cy="27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6"/>
          <p:cNvSpPr txBox="1"/>
          <p:nvPr/>
        </p:nvSpPr>
        <p:spPr>
          <a:xfrm>
            <a:off x="923100" y="1409863"/>
            <a:ext cx="5040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Let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0" name="Google Shape;160;p16"/>
          <p:cNvPicPr preferRelativeResize="0"/>
          <p:nvPr/>
        </p:nvPicPr>
        <p:blipFill rotWithShape="1">
          <a:blip r:embed="rId4">
            <a:alphaModFix/>
          </a:blip>
          <a:srcRect b="55567"/>
          <a:stretch/>
        </p:blipFill>
        <p:spPr>
          <a:xfrm>
            <a:off x="923100" y="1972825"/>
            <a:ext cx="2508045" cy="26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6"/>
          <p:cNvPicPr preferRelativeResize="0"/>
          <p:nvPr/>
        </p:nvPicPr>
        <p:blipFill rotWithShape="1">
          <a:blip r:embed="rId4">
            <a:alphaModFix/>
          </a:blip>
          <a:srcRect t="44391"/>
          <a:stretch/>
        </p:blipFill>
        <p:spPr>
          <a:xfrm>
            <a:off x="1165224" y="2260167"/>
            <a:ext cx="2508045" cy="335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3100" y="756549"/>
            <a:ext cx="4299300" cy="582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3100" y="3023250"/>
            <a:ext cx="4063841" cy="58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3100" y="3819975"/>
            <a:ext cx="2166186" cy="58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6"/>
          <p:cNvSpPr/>
          <p:nvPr/>
        </p:nvSpPr>
        <p:spPr>
          <a:xfrm>
            <a:off x="5515550" y="258275"/>
            <a:ext cx="3333300" cy="687600"/>
          </a:xfrm>
          <a:prstGeom prst="wedgeRoundRectCallout">
            <a:avLst>
              <a:gd name="adj1" fmla="val 32021"/>
              <a:gd name="adj2" fmla="val 81225"/>
              <a:gd name="adj3" fmla="val 0"/>
            </a:avLst>
          </a:prstGeom>
          <a:noFill/>
          <a:ln w="952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pic>
        <p:nvPicPr>
          <p:cNvPr id="166" name="Google Shape;166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93588" y="355775"/>
            <a:ext cx="2977222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6"/>
          <p:cNvSpPr/>
          <p:nvPr/>
        </p:nvSpPr>
        <p:spPr>
          <a:xfrm>
            <a:off x="923100" y="2012500"/>
            <a:ext cx="119400" cy="119400"/>
          </a:xfrm>
          <a:prstGeom prst="ellipse">
            <a:avLst/>
          </a:prstGeom>
          <a:solidFill>
            <a:srgbClr val="EA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6"/>
          <p:cNvSpPr/>
          <p:nvPr/>
        </p:nvSpPr>
        <p:spPr>
          <a:xfrm>
            <a:off x="923100" y="2400238"/>
            <a:ext cx="119400" cy="119400"/>
          </a:xfrm>
          <a:prstGeom prst="ellipse">
            <a:avLst/>
          </a:prstGeom>
          <a:solidFill>
            <a:srgbClr val="EA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Calibri"/>
                <a:ea typeface="Calibri"/>
                <a:cs typeface="Calibri"/>
                <a:sym typeface="Calibri"/>
              </a:rPr>
              <a:t>2. Convolution backpropagation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575" y="700638"/>
            <a:ext cx="4196525" cy="41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7050" y="765850"/>
            <a:ext cx="3488824" cy="362837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Calibri"/>
                <a:ea typeface="Calibri"/>
                <a:cs typeface="Calibri"/>
                <a:sym typeface="Calibri"/>
              </a:rPr>
              <a:t>2. Convolution backpropagation - Find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19" descr="{&quot;backgroundColorModified&quot;:true,&quot;code&quot;:&quot;$$\\frac{\\partial L}{\\partial F}$$&quot;,&quot;aid&quot;:null,&quot;backgroundColor&quot;:&quot;#ffffff&quot;,&quot;font&quot;:{&quot;family&quot;:&quot;Arial&quot;,&quot;color&quot;:&quot;#000000&quot;,&quot;size&quot;:14.5},&quot;type&quot;:&quot;$$&quot;,&quot;id&quot;:&quot;9&quot;,&quot;ts&quot;:1633420765148,&quot;cs&quot;:&quot;DiitUg2XdXSCSnzNmw575A==&quot;,&quot;size&quot;:{&quot;width&quot;:34.666666666666664,&quot;height&quot;:47.6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2294" y="288988"/>
            <a:ext cx="330200" cy="4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900" y="1605301"/>
            <a:ext cx="2995474" cy="160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196" name="Google Shape;19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7150" y="756776"/>
            <a:ext cx="3474575" cy="362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Calibri"/>
                <a:ea typeface="Calibri"/>
                <a:cs typeface="Calibri"/>
                <a:sym typeface="Calibri"/>
              </a:rPr>
              <a:t>2. Convolution backpropagation - Find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p20" descr="{&quot;backgroundColorModified&quot;:true,&quot;code&quot;:&quot;$$\\frac{\\partial L}{\\partial F}$$&quot;,&quot;aid&quot;:null,&quot;backgroundColor&quot;:&quot;#ffffff&quot;,&quot;font&quot;:{&quot;family&quot;:&quot;Arial&quot;,&quot;color&quot;:&quot;#000000&quot;,&quot;size&quot;:14.5},&quot;type&quot;:&quot;$$&quot;,&quot;id&quot;:&quot;9&quot;,&quot;ts&quot;:1633420765148,&quot;cs&quot;:&quot;DiitUg2XdXSCSnzNmw575A==&quot;,&quot;size&quot;:{&quot;width&quot;:34.666666666666664,&quot;height&quot;:47.6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2294" y="288988"/>
            <a:ext cx="330200" cy="4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100" y="2113113"/>
            <a:ext cx="4715701" cy="27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05" name="Google Shape;20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7150" y="756776"/>
            <a:ext cx="3474575" cy="362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750" y="603801"/>
            <a:ext cx="2995474" cy="160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Table of Contents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865909" y="1170709"/>
            <a:ext cx="549332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Problem – Solving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CNN Architecture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Backpropagation Overview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Backpropagation in each layer class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Purpose of layers and Visualization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The experiment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Task using CNN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175687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787" y="560450"/>
            <a:ext cx="2952300" cy="156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1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Calibri"/>
                <a:ea typeface="Calibri"/>
                <a:cs typeface="Calibri"/>
                <a:sym typeface="Calibri"/>
              </a:rPr>
              <a:t>2. Convolution backpropagation - Find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p21" descr="{&quot;backgroundColorModified&quot;:true,&quot;code&quot;:&quot;$$\\frac{\\partial L}{\\partial F}$$&quot;,&quot;aid&quot;:null,&quot;backgroundColor&quot;:&quot;#ffffff&quot;,&quot;font&quot;:{&quot;family&quot;:&quot;Arial&quot;,&quot;color&quot;:&quot;#000000&quot;,&quot;size&quot;:14.5},&quot;type&quot;:&quot;$$&quot;,&quot;id&quot;:&quot;9&quot;,&quot;ts&quot;:1633420765148,&quot;cs&quot;:&quot;DiitUg2XdXSCSnzNmw575A==&quot;,&quot;size&quot;:{&quot;width&quot;:34.666666666666664,&quot;height&quot;:47.666666666666664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2294" y="288988"/>
            <a:ext cx="330200" cy="4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15" name="Google Shape;21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" y="1891913"/>
            <a:ext cx="4267200" cy="265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7150" y="756776"/>
            <a:ext cx="3474575" cy="362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1"/>
          <p:cNvSpPr/>
          <p:nvPr/>
        </p:nvSpPr>
        <p:spPr>
          <a:xfrm>
            <a:off x="500750" y="2553875"/>
            <a:ext cx="3870300" cy="198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Calibri"/>
                <a:ea typeface="Calibri"/>
                <a:cs typeface="Calibri"/>
                <a:sym typeface="Calibri"/>
              </a:rPr>
              <a:t>2. Convolution backpropagation - Find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p22" descr="{&quot;backgroundColorModified&quot;:true,&quot;code&quot;:&quot;$$\\frac{\\partial L}{\\partial F}$$&quot;,&quot;aid&quot;:null,&quot;backgroundColor&quot;:&quot;#ffffff&quot;,&quot;font&quot;:{&quot;family&quot;:&quot;Arial&quot;,&quot;color&quot;:&quot;#000000&quot;,&quot;size&quot;:14.5},&quot;type&quot;:&quot;$$&quot;,&quot;id&quot;:&quot;9&quot;,&quot;ts&quot;:1633420765148,&quot;cs&quot;:&quot;DiitUg2XdXSCSnzNmw575A==&quot;,&quot;size&quot;:{&quot;width&quot;:34.666666666666664,&quot;height&quot;:47.6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2294" y="288988"/>
            <a:ext cx="330200" cy="4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25" name="Google Shape;2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300" y="1167149"/>
            <a:ext cx="4372701" cy="27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132475"/>
            <a:ext cx="4326600" cy="2657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Calibri"/>
                <a:ea typeface="Calibri"/>
                <a:cs typeface="Calibri"/>
                <a:sym typeface="Calibri"/>
              </a:rPr>
              <a:t>2. Convolution backpropagation - Find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p23" descr="{&quot;id&quot;:&quot;9&quot;,&quot;type&quot;:&quot;$$&quot;,&quot;aid&quot;:null,&quot;backgroundColor&quot;:&quot;#ffffff&quot;,&quot;code&quot;:&quot;$$\\frac{\\partial L}{\\partial X}$$&quot;,&quot;backgroundColorModified&quot;:true,&quot;font&quot;:{&quot;family&quot;:&quot;Arial&quot;,&quot;color&quot;:&quot;#000000&quot;,&quot;size&quot;:14.5},&quot;ts&quot;:1633421346068,&quot;cs&quot;:&quot;SztcpTC6jTEAvqSalJt5jA==&quot;,&quot;size&quot;:{&quot;width&quot;:37,&quot;height&quot;:47.6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2294" y="303421"/>
            <a:ext cx="352425" cy="4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234" name="Google Shape;2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4350" y="757575"/>
            <a:ext cx="3488824" cy="362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550" y="909846"/>
            <a:ext cx="4919549" cy="3071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400" y="567023"/>
            <a:ext cx="3300975" cy="11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42" name="Google Shape;242;p24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Calibri"/>
                <a:ea typeface="Calibri"/>
                <a:cs typeface="Calibri"/>
                <a:sym typeface="Calibri"/>
              </a:rPr>
              <a:t>2. Convolution backpropagation - Find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p24" descr="{&quot;id&quot;:&quot;9&quot;,&quot;type&quot;:&quot;$$&quot;,&quot;aid&quot;:null,&quot;backgroundColor&quot;:&quot;#ffffff&quot;,&quot;code&quot;:&quot;$$\\frac{\\partial L}{\\partial X}$$&quot;,&quot;backgroundColorModified&quot;:true,&quot;font&quot;:{&quot;family&quot;:&quot;Arial&quot;,&quot;color&quot;:&quot;#000000&quot;,&quot;size&quot;:14.5},&quot;ts&quot;:1633421346068,&quot;cs&quot;:&quot;SztcpTC6jTEAvqSalJt5jA==&quot;,&quot;size&quot;:{&quot;width&quot;:37,&quot;height&quot;:47.666666666666664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2294" y="303421"/>
            <a:ext cx="352425" cy="4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4"/>
          <p:cNvPicPr preferRelativeResize="0"/>
          <p:nvPr/>
        </p:nvPicPr>
        <p:blipFill rotWithShape="1">
          <a:blip r:embed="rId5">
            <a:alphaModFix/>
          </a:blip>
          <a:srcRect b="55504"/>
          <a:stretch/>
        </p:blipFill>
        <p:spPr>
          <a:xfrm>
            <a:off x="545775" y="2196163"/>
            <a:ext cx="4335426" cy="2392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4"/>
          <p:cNvPicPr preferRelativeResize="0"/>
          <p:nvPr/>
        </p:nvPicPr>
        <p:blipFill rotWithShape="1">
          <a:blip r:embed="rId5">
            <a:alphaModFix/>
          </a:blip>
          <a:srcRect t="44358" b="3109"/>
          <a:stretch/>
        </p:blipFill>
        <p:spPr>
          <a:xfrm>
            <a:off x="3571725" y="2253400"/>
            <a:ext cx="4027875" cy="26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4"/>
          <p:cNvPicPr preferRelativeResize="0"/>
          <p:nvPr/>
        </p:nvPicPr>
        <p:blipFill rotWithShape="1">
          <a:blip r:embed="rId6">
            <a:alphaModFix/>
          </a:blip>
          <a:srcRect t="62088"/>
          <a:stretch/>
        </p:blipFill>
        <p:spPr>
          <a:xfrm>
            <a:off x="5869800" y="516275"/>
            <a:ext cx="3034350" cy="120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1925" y="1704748"/>
            <a:ext cx="4239729" cy="45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53" name="Google Shape;253;p25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Calibri"/>
                <a:ea typeface="Calibri"/>
                <a:cs typeface="Calibri"/>
                <a:sym typeface="Calibri"/>
              </a:rPr>
              <a:t>2. Convolution backpropagation - Find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p25" descr="{&quot;id&quot;:&quot;9&quot;,&quot;type&quot;:&quot;$$&quot;,&quot;aid&quot;:null,&quot;backgroundColor&quot;:&quot;#ffffff&quot;,&quot;code&quot;:&quot;$$\\frac{\\partial L}{\\partial X}$$&quot;,&quot;backgroundColorModified&quot;:true,&quot;font&quot;:{&quot;family&quot;:&quot;Arial&quot;,&quot;color&quot;:&quot;#000000&quot;,&quot;size&quot;:14.5},&quot;ts&quot;:1633421346068,&quot;cs&quot;:&quot;SztcpTC6jTEAvqSalJt5jA==&quot;,&quot;size&quot;:{&quot;width&quot;:37,&quot;height&quot;:47.6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2294" y="303421"/>
            <a:ext cx="352425" cy="4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375" y="952774"/>
            <a:ext cx="4419601" cy="2942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3275" y="1433724"/>
            <a:ext cx="3237250" cy="139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62" name="Google Shape;262;p26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Calibri"/>
                <a:ea typeface="Calibri"/>
                <a:cs typeface="Calibri"/>
                <a:sym typeface="Calibri"/>
              </a:rPr>
              <a:t>2. Convolution backpropagation - Find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p26" descr="{&quot;id&quot;:&quot;9&quot;,&quot;type&quot;:&quot;$$&quot;,&quot;aid&quot;:null,&quot;backgroundColor&quot;:&quot;#ffffff&quot;,&quot;code&quot;:&quot;$$\\frac{\\partial L}{\\partial X}$$&quot;,&quot;backgroundColorModified&quot;:true,&quot;font&quot;:{&quot;family&quot;:&quot;Arial&quot;,&quot;color&quot;:&quot;#000000&quot;,&quot;size&quot;:14.5},&quot;ts&quot;:1633421346068,&quot;cs&quot;:&quot;SztcpTC6jTEAvqSalJt5jA==&quot;,&quot;size&quot;:{&quot;width&quot;:37,&quot;height&quot;:47.6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2294" y="303421"/>
            <a:ext cx="352425" cy="4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8438" y="1318150"/>
            <a:ext cx="5136700" cy="220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70" name="Google Shape;270;p27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Calibri"/>
                <a:ea typeface="Calibri"/>
                <a:cs typeface="Calibri"/>
                <a:sym typeface="Calibri"/>
              </a:rPr>
              <a:t>2. Convolution backpropagation - Summary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375" y="1421075"/>
            <a:ext cx="3690901" cy="209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0475" y="2784675"/>
            <a:ext cx="4235350" cy="18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7"/>
          <p:cNvPicPr preferRelativeResize="0"/>
          <p:nvPr/>
        </p:nvPicPr>
        <p:blipFill rotWithShape="1">
          <a:blip r:embed="rId5">
            <a:alphaModFix/>
          </a:blip>
          <a:srcRect b="50273"/>
          <a:stretch/>
        </p:blipFill>
        <p:spPr>
          <a:xfrm>
            <a:off x="4572000" y="989100"/>
            <a:ext cx="4326600" cy="13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79" name="Google Shape;279;p28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Calibri"/>
                <a:ea typeface="Calibri"/>
                <a:cs typeface="Calibri"/>
                <a:sym typeface="Calibri"/>
              </a:rPr>
              <a:t>2. Pooling backpropagation - Average pooling 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925" y="798088"/>
            <a:ext cx="2242225" cy="224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8500" y="1358525"/>
            <a:ext cx="1121350" cy="112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8"/>
          <p:cNvPicPr preferRelativeResize="0"/>
          <p:nvPr/>
        </p:nvPicPr>
        <p:blipFill rotWithShape="1">
          <a:blip r:embed="rId5">
            <a:alphaModFix/>
          </a:blip>
          <a:srcRect r="8273"/>
          <a:stretch/>
        </p:blipFill>
        <p:spPr>
          <a:xfrm>
            <a:off x="5367600" y="488538"/>
            <a:ext cx="3507449" cy="1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926" y="3997882"/>
            <a:ext cx="3481150" cy="5457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4" name="Google Shape;284;p28"/>
          <p:cNvCxnSpPr/>
          <p:nvPr/>
        </p:nvCxnSpPr>
        <p:spPr>
          <a:xfrm>
            <a:off x="2856925" y="1913588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5" name="Google Shape;285;p28"/>
          <p:cNvSpPr txBox="1"/>
          <p:nvPr/>
        </p:nvSpPr>
        <p:spPr>
          <a:xfrm>
            <a:off x="2819725" y="1298000"/>
            <a:ext cx="811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Average pooling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Google Shape;286;p28"/>
          <p:cNvPicPr preferRelativeResize="0"/>
          <p:nvPr/>
        </p:nvPicPr>
        <p:blipFill rotWithShape="1">
          <a:blip r:embed="rId7">
            <a:alphaModFix/>
          </a:blip>
          <a:srcRect r="24704"/>
          <a:stretch/>
        </p:blipFill>
        <p:spPr>
          <a:xfrm>
            <a:off x="409925" y="3144525"/>
            <a:ext cx="1628850" cy="61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87150" y="2128738"/>
            <a:ext cx="3166084" cy="2506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293" name="Google Shape;2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100" y="1076075"/>
            <a:ext cx="2562100" cy="2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9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Calibri"/>
                <a:ea typeface="Calibri"/>
                <a:cs typeface="Calibri"/>
                <a:sym typeface="Calibri"/>
              </a:rPr>
              <a:t>2. Pooling backpropagation - Average pooling 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" name="Google Shape;295;p29"/>
          <p:cNvPicPr preferRelativeResize="0"/>
          <p:nvPr/>
        </p:nvPicPr>
        <p:blipFill rotWithShape="1">
          <a:blip r:embed="rId4">
            <a:alphaModFix/>
          </a:blip>
          <a:srcRect l="44413"/>
          <a:stretch/>
        </p:blipFill>
        <p:spPr>
          <a:xfrm>
            <a:off x="7713025" y="2002263"/>
            <a:ext cx="677700" cy="6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9"/>
          <p:cNvSpPr txBox="1"/>
          <p:nvPr/>
        </p:nvSpPr>
        <p:spPr>
          <a:xfrm>
            <a:off x="3555375" y="2038800"/>
            <a:ext cx="922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3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" name="Google Shape;29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7675" y="3838825"/>
            <a:ext cx="336967" cy="5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28041" y="3838825"/>
            <a:ext cx="352284" cy="5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9"/>
          <p:cNvSpPr txBox="1"/>
          <p:nvPr/>
        </p:nvSpPr>
        <p:spPr>
          <a:xfrm>
            <a:off x="7189450" y="2041293"/>
            <a:ext cx="391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3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0" name="Google Shape;300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64350" y="1081950"/>
            <a:ext cx="2562100" cy="2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06" name="Google Shape;306;p30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Calibri"/>
                <a:ea typeface="Calibri"/>
                <a:cs typeface="Calibri"/>
                <a:sym typeface="Calibri"/>
              </a:rPr>
              <a:t>2. Pooling backpropagation - Max pooling 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" name="Google Shape;3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475" y="1407700"/>
            <a:ext cx="2242225" cy="224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8500" y="1968125"/>
            <a:ext cx="1121350" cy="112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8400" y="1619175"/>
            <a:ext cx="3512550" cy="1819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" name="Google Shape;310;p30"/>
          <p:cNvCxnSpPr/>
          <p:nvPr/>
        </p:nvCxnSpPr>
        <p:spPr>
          <a:xfrm>
            <a:off x="2885700" y="2528813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1" name="Google Shape;311;p30"/>
          <p:cNvSpPr txBox="1"/>
          <p:nvPr/>
        </p:nvSpPr>
        <p:spPr>
          <a:xfrm>
            <a:off x="2848500" y="1913225"/>
            <a:ext cx="811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Max pooling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Table of Contents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509" y="803100"/>
            <a:ext cx="5410199" cy="397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3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317" name="Google Shape;317;p31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Calibri"/>
                <a:ea typeface="Calibri"/>
                <a:cs typeface="Calibri"/>
                <a:sym typeface="Calibri"/>
              </a:rPr>
              <a:t>2. Pooling backpropagation - Max pooling 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8" name="Google Shape;318;p31"/>
          <p:cNvPicPr preferRelativeResize="0"/>
          <p:nvPr/>
        </p:nvPicPr>
        <p:blipFill rotWithShape="1">
          <a:blip r:embed="rId3">
            <a:alphaModFix/>
          </a:blip>
          <a:srcRect r="24704"/>
          <a:stretch/>
        </p:blipFill>
        <p:spPr>
          <a:xfrm>
            <a:off x="839175" y="669350"/>
            <a:ext cx="1628850" cy="61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4775" y="2305675"/>
            <a:ext cx="2344300" cy="234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 txBox="1"/>
          <p:nvPr/>
        </p:nvSpPr>
        <p:spPr>
          <a:xfrm>
            <a:off x="4342300" y="3108375"/>
            <a:ext cx="548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3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1" name="Google Shape;32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7625" y="445500"/>
            <a:ext cx="2966575" cy="155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250" y="1363388"/>
            <a:ext cx="4002434" cy="887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43400" y="2305675"/>
            <a:ext cx="2344300" cy="234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329" name="Google Shape;329;p32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Calibri"/>
                <a:ea typeface="Calibri"/>
                <a:cs typeface="Calibri"/>
                <a:sym typeface="Calibri"/>
              </a:rPr>
              <a:t>2. Pooling backpropagation - Max pooling 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Google Shape;33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100" y="1371679"/>
            <a:ext cx="1903488" cy="1903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0262" y="1371675"/>
            <a:ext cx="1903488" cy="1903496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2"/>
          <p:cNvSpPr txBox="1"/>
          <p:nvPr/>
        </p:nvSpPr>
        <p:spPr>
          <a:xfrm>
            <a:off x="2861450" y="1953975"/>
            <a:ext cx="922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3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3" name="Google Shape;33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7000" y="1371675"/>
            <a:ext cx="1903500" cy="19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2"/>
          <p:cNvSpPr txBox="1"/>
          <p:nvPr/>
        </p:nvSpPr>
        <p:spPr>
          <a:xfrm>
            <a:off x="5734775" y="2038493"/>
            <a:ext cx="391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3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7075" y="3363875"/>
            <a:ext cx="336967" cy="5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95854" y="3363875"/>
            <a:ext cx="352284" cy="5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41525" y="3363862"/>
            <a:ext cx="352300" cy="566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329" name="Google Shape;329;p32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Purpose of Convolution layers 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6693" y="644236"/>
            <a:ext cx="56665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Using </a:t>
            </a:r>
            <a:r>
              <a:rPr lang="en-US" sz="1600" dirty="0"/>
              <a:t>multiple convolution layers in a CNN allows the network to learn increasingly complex features from the input </a:t>
            </a:r>
            <a:r>
              <a:rPr lang="en-US" sz="1600" dirty="0">
                <a:solidFill>
                  <a:srgbClr val="FF0000"/>
                </a:solidFill>
              </a:rPr>
              <a:t>image</a:t>
            </a:r>
            <a:r>
              <a:rPr lang="en-US" sz="1600" dirty="0"/>
              <a:t> or </a:t>
            </a:r>
            <a:r>
              <a:rPr lang="en-US" sz="1600" dirty="0">
                <a:solidFill>
                  <a:srgbClr val="FF0000"/>
                </a:solidFill>
              </a:rPr>
              <a:t>video</a:t>
            </a:r>
            <a:r>
              <a:rPr lang="en-US" sz="1600" dirty="0"/>
              <a:t>. </a:t>
            </a: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The </a:t>
            </a:r>
            <a:r>
              <a:rPr lang="en-US" sz="1600" dirty="0"/>
              <a:t>first convolution layers learn simple features, such as </a:t>
            </a:r>
            <a:r>
              <a:rPr lang="en-US" sz="1600" b="1" dirty="0">
                <a:solidFill>
                  <a:schemeClr val="tx2">
                    <a:lumMod val="10000"/>
                  </a:schemeClr>
                </a:solidFill>
              </a:rPr>
              <a:t>edges</a:t>
            </a:r>
            <a:r>
              <a:rPr lang="en-US" sz="1600" dirty="0"/>
              <a:t> and </a:t>
            </a:r>
            <a:r>
              <a:rPr lang="en-US" sz="1600" b="1" dirty="0">
                <a:solidFill>
                  <a:schemeClr val="tx2">
                    <a:lumMod val="10000"/>
                  </a:schemeClr>
                </a:solidFill>
              </a:rPr>
              <a:t>corners</a:t>
            </a:r>
            <a:r>
              <a:rPr lang="en-US" sz="1600" dirty="0"/>
              <a:t>. </a:t>
            </a: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The </a:t>
            </a:r>
            <a:r>
              <a:rPr lang="en-US" sz="1600" dirty="0"/>
              <a:t>deeper convolution layers learn more complex features, such as </a:t>
            </a:r>
            <a:r>
              <a:rPr lang="en-US" sz="1600" b="1" dirty="0">
                <a:solidFill>
                  <a:schemeClr val="tx2">
                    <a:lumMod val="10000"/>
                  </a:schemeClr>
                </a:solidFill>
              </a:rPr>
              <a:t>shapes</a:t>
            </a:r>
            <a:r>
              <a:rPr lang="en-US" sz="1600" dirty="0"/>
              <a:t> and </a:t>
            </a:r>
            <a:r>
              <a:rPr lang="en-US" sz="1600" b="1" dirty="0" smtClean="0">
                <a:solidFill>
                  <a:schemeClr val="tx2">
                    <a:lumMod val="10000"/>
                  </a:schemeClr>
                </a:solidFill>
              </a:rPr>
              <a:t>textures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14" name="Google Shape;329;p32"/>
          <p:cNvSpPr txBox="1"/>
          <p:nvPr/>
        </p:nvSpPr>
        <p:spPr>
          <a:xfrm>
            <a:off x="343375" y="2704214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Purpose of Pooling layers  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6692" y="3135314"/>
            <a:ext cx="58327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Pooling layers </a:t>
            </a:r>
            <a:r>
              <a:rPr lang="en-US" sz="1600" b="1" dirty="0" smtClean="0"/>
              <a:t>reduce feature map dimensions </a:t>
            </a:r>
            <a:r>
              <a:rPr lang="en-US" sz="1600" dirty="0" smtClean="0"/>
              <a:t>while retaining crucial information using operations like max pooling (selecting maximum values) or average pooling (calculating averages).</a:t>
            </a:r>
            <a:endParaRPr lang="en-US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158545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329" name="Google Shape;329;p32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Visualization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15687" y="362111"/>
            <a:ext cx="32880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https://poloclub.github.io/cnn-explainer/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14945" y="1454727"/>
            <a:ext cx="43711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Visualization MNIST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Image change </a:t>
            </a:r>
            <a:r>
              <a:rPr lang="en-US" dirty="0" smtClean="0"/>
              <a:t>through each layer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Parameters and Gradient in each layer through epoch </a:t>
            </a:r>
          </a:p>
        </p:txBody>
      </p:sp>
    </p:spTree>
    <p:extLst>
      <p:ext uri="{BB962C8B-B14F-4D97-AF65-F5344CB8AC3E}">
        <p14:creationId xmlns:p14="http://schemas.microsoft.com/office/powerpoint/2010/main" val="321159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329" name="Google Shape;329;p32"/>
          <p:cNvSpPr txBox="1"/>
          <p:nvPr/>
        </p:nvSpPr>
        <p:spPr>
          <a:xfrm>
            <a:off x="343375" y="300450"/>
            <a:ext cx="42993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1600" b="1" dirty="0" smtClean="0"/>
              <a:t>The experiment: Comparison </a:t>
            </a:r>
            <a:r>
              <a:rPr lang="en-US" sz="1600" b="1" dirty="0"/>
              <a:t>of </a:t>
            </a:r>
            <a:r>
              <a:rPr lang="en-US" sz="1600" b="1" dirty="0" smtClean="0"/>
              <a:t>models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993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329" name="Google Shape;329;p32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1600" b="1" dirty="0"/>
              <a:t>Tasks using CNN and applications</a:t>
            </a: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8091" y="921327"/>
            <a:ext cx="42394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Image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Object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Object Detection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Image Segmentation  </a:t>
            </a:r>
            <a:endParaRPr lang="en-US" dirty="0"/>
          </a:p>
        </p:txBody>
      </p:sp>
      <p:pic>
        <p:nvPicPr>
          <p:cNvPr id="2050" name="Picture 2" descr="https://media.geeksforgeeks.org/wp-content/uploads/home/chart%20CV-660x34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836" y="921327"/>
            <a:ext cx="5444837" cy="283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46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329" name="Google Shape;329;p32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1600" b="1" dirty="0" smtClean="0">
                <a:ea typeface="Calibri"/>
              </a:rPr>
              <a:t>LQD.QT Product</a:t>
            </a: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8091" y="921327"/>
            <a:ext cx="62206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Shoes Match: Shoes Virtual Try-on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LQD.QT: </a:t>
            </a:r>
            <a:r>
              <a:rPr lang="en-US" dirty="0" err="1" smtClean="0"/>
              <a:t>Dat</a:t>
            </a:r>
            <a:r>
              <a:rPr lang="en-US" dirty="0" smtClean="0"/>
              <a:t> Tran, Long Nguyen </a:t>
            </a:r>
            <a:r>
              <a:rPr lang="en-US" dirty="0" err="1" smtClean="0"/>
              <a:t>Huu</a:t>
            </a:r>
            <a:r>
              <a:rPr lang="en-US" dirty="0" smtClean="0"/>
              <a:t> Hoang, </a:t>
            </a:r>
            <a:r>
              <a:rPr lang="en-US" dirty="0" err="1" smtClean="0"/>
              <a:t>Quan</a:t>
            </a:r>
            <a:r>
              <a:rPr lang="en-US" dirty="0" smtClean="0"/>
              <a:t> Hoang Ngoc, Thu Tran Van </a:t>
            </a:r>
            <a:r>
              <a:rPr lang="en-US" dirty="0" err="1" smtClean="0"/>
              <a:t>Anh</a:t>
            </a:r>
            <a:r>
              <a:rPr lang="en-US" dirty="0" smtClean="0"/>
              <a:t>, Truong Le </a:t>
            </a:r>
            <a:r>
              <a:rPr lang="en-US" dirty="0" err="1" smtClean="0"/>
              <a:t>Trong</a:t>
            </a:r>
            <a:r>
              <a:rPr lang="en-US" dirty="0" smtClean="0"/>
              <a:t> Dai 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dirty="0" smtClean="0"/>
              <a:t>References: </a:t>
            </a:r>
            <a:r>
              <a:rPr lang="en-US" dirty="0" smtClean="0"/>
              <a:t>Paper </a:t>
            </a:r>
            <a:r>
              <a:rPr lang="en-US" dirty="0" err="1" smtClean="0"/>
              <a:t>ARShoe</a:t>
            </a:r>
            <a:r>
              <a:rPr lang="en-US" dirty="0"/>
              <a:t>: Real-Time Augmented Reality Shoe Try-on System on Smartphones (https://</a:t>
            </a:r>
            <a:r>
              <a:rPr lang="en-US" dirty="0" smtClean="0"/>
              <a:t>arxiv.org/pdf/2108.10515.pdf)</a:t>
            </a:r>
            <a:endParaRPr lang="en-US" dirty="0" smtClean="0"/>
          </a:p>
          <a:p>
            <a:pPr marL="285750" lvl="8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7246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329" name="Google Shape;329;p32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Thank you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65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329" name="Google Shape;329;p32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Purpose of Convolution layers 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6692" y="644236"/>
            <a:ext cx="583276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Using </a:t>
            </a:r>
            <a:r>
              <a:rPr lang="en-US" sz="1600" dirty="0"/>
              <a:t>multiple convolution layers in a CNN allows the network to learn increasingly complex features from the input </a:t>
            </a:r>
            <a:r>
              <a:rPr lang="en-US" sz="1600" dirty="0">
                <a:solidFill>
                  <a:srgbClr val="FF0000"/>
                </a:solidFill>
              </a:rPr>
              <a:t>image</a:t>
            </a:r>
            <a:r>
              <a:rPr lang="en-US" sz="1600" dirty="0"/>
              <a:t> or </a:t>
            </a:r>
            <a:r>
              <a:rPr lang="en-US" sz="1600" dirty="0">
                <a:solidFill>
                  <a:srgbClr val="FF0000"/>
                </a:solidFill>
              </a:rPr>
              <a:t>video</a:t>
            </a:r>
            <a:r>
              <a:rPr lang="en-US" sz="1600" dirty="0"/>
              <a:t>. </a:t>
            </a: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The </a:t>
            </a:r>
            <a:r>
              <a:rPr lang="en-US" sz="1600" dirty="0"/>
              <a:t>first convolution layers learn simple features, such as </a:t>
            </a:r>
            <a:r>
              <a:rPr lang="en-US" sz="1600" b="1" dirty="0">
                <a:solidFill>
                  <a:schemeClr val="tx2">
                    <a:lumMod val="10000"/>
                  </a:schemeClr>
                </a:solidFill>
              </a:rPr>
              <a:t>edges</a:t>
            </a:r>
            <a:r>
              <a:rPr lang="en-US" sz="1600" dirty="0"/>
              <a:t> and </a:t>
            </a:r>
            <a:r>
              <a:rPr lang="en-US" sz="1600" b="1" dirty="0">
                <a:solidFill>
                  <a:schemeClr val="tx2">
                    <a:lumMod val="10000"/>
                  </a:schemeClr>
                </a:solidFill>
              </a:rPr>
              <a:t>corners</a:t>
            </a:r>
            <a:r>
              <a:rPr lang="en-US" sz="1600" dirty="0"/>
              <a:t>. </a:t>
            </a: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The </a:t>
            </a:r>
            <a:r>
              <a:rPr lang="en-US" sz="1600" dirty="0"/>
              <a:t>deeper convolution layers learn more complex features, such as </a:t>
            </a:r>
            <a:r>
              <a:rPr lang="en-US" sz="1600" b="1" dirty="0">
                <a:solidFill>
                  <a:schemeClr val="tx2">
                    <a:lumMod val="10000"/>
                  </a:schemeClr>
                </a:solidFill>
              </a:rPr>
              <a:t>shapes</a:t>
            </a:r>
            <a:r>
              <a:rPr lang="en-US" sz="1600" dirty="0"/>
              <a:t> and </a:t>
            </a:r>
            <a:r>
              <a:rPr lang="en-US" sz="1600" b="1" dirty="0" smtClean="0">
                <a:solidFill>
                  <a:schemeClr val="tx2">
                    <a:lumMod val="10000"/>
                  </a:schemeClr>
                </a:solidFill>
              </a:rPr>
              <a:t>textures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14" name="Google Shape;329;p32"/>
          <p:cNvSpPr txBox="1"/>
          <p:nvPr/>
        </p:nvSpPr>
        <p:spPr>
          <a:xfrm>
            <a:off x="343375" y="2704214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Purpose of Pooling layer  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6692" y="3135314"/>
            <a:ext cx="583276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Convolution layers use learnable filters to detect specific patterns in input data, such as edges or textures, forming feature maps.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Pooling layers </a:t>
            </a:r>
            <a:r>
              <a:rPr lang="en-US" sz="1600" b="1" dirty="0" smtClean="0"/>
              <a:t>reduce feature map dimensions </a:t>
            </a:r>
            <a:r>
              <a:rPr lang="en-US" sz="1600" dirty="0" smtClean="0"/>
              <a:t>while retaining crucial information using operations like max pooling (selecting maximum values) or average pooling (calculating averages).</a:t>
            </a:r>
            <a:endParaRPr lang="en-US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382475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174" name="Google Shape;174;p17"/>
          <p:cNvSpPr txBox="1"/>
          <p:nvPr/>
        </p:nvSpPr>
        <p:spPr>
          <a:xfrm>
            <a:off x="343375" y="300450"/>
            <a:ext cx="429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Calibri"/>
                <a:ea typeface="Calibri"/>
                <a:cs typeface="Calibri"/>
                <a:sym typeface="Calibri"/>
              </a:rPr>
              <a:t>1. Chain Rule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775" y="827175"/>
            <a:ext cx="5088599" cy="2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7"/>
          <p:cNvPicPr preferRelativeResize="0"/>
          <p:nvPr/>
        </p:nvPicPr>
        <p:blipFill rotWithShape="1">
          <a:blip r:embed="rId4">
            <a:alphaModFix/>
          </a:blip>
          <a:srcRect l="18923"/>
          <a:stretch/>
        </p:blipFill>
        <p:spPr>
          <a:xfrm>
            <a:off x="1695001" y="1476950"/>
            <a:ext cx="3744850" cy="58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4787" y="3263132"/>
            <a:ext cx="2189203" cy="582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94999" y="2318501"/>
            <a:ext cx="4790426" cy="669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63239" y="3247512"/>
            <a:ext cx="2527148" cy="582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References: 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865909" y="1170709"/>
            <a:ext cx="772390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Geekforgeek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https://www.geeksforgeeks.org/introduction-convolution-neural-network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hlink"/>
                </a:solidFill>
                <a:hlinkClick r:id="rId4"/>
              </a:rPr>
              <a:t>How does Backpropagation work in a CNN? | Medium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hlink"/>
                </a:solidFill>
                <a:hlinkClick r:id="rId5"/>
              </a:rPr>
              <a:t>Backpropagation In Convolutional Neural Networks | </a:t>
            </a:r>
            <a:r>
              <a:rPr lang="en-US" u="sng" dirty="0" err="1">
                <a:solidFill>
                  <a:schemeClr val="hlink"/>
                </a:solidFill>
                <a:hlinkClick r:id="rId5"/>
              </a:rPr>
              <a:t>DeepGrid</a:t>
            </a:r>
            <a:r>
              <a:rPr lang="en-US" u="sng" dirty="0">
                <a:solidFill>
                  <a:schemeClr val="hlink"/>
                </a:solidFill>
                <a:hlinkClick r:id="rId5"/>
              </a:rPr>
              <a:t> (jefkine.com</a:t>
            </a:r>
            <a:r>
              <a:rPr lang="en-US" u="sng" dirty="0" smtClean="0">
                <a:solidFill>
                  <a:schemeClr val="hlink"/>
                </a:solidFill>
                <a:hlinkClick r:id="rId5"/>
              </a:rPr>
              <a:t>)</a:t>
            </a:r>
            <a:endParaRPr lang="en-US" u="sng" dirty="0" smtClean="0">
              <a:solidFill>
                <a:schemeClr val="hlin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hlink"/>
                </a:solidFill>
                <a:hlinkClick r:id="rId6"/>
              </a:rPr>
              <a:t>Only </a:t>
            </a:r>
            <a:r>
              <a:rPr lang="en-US" u="sng" dirty="0" err="1">
                <a:solidFill>
                  <a:schemeClr val="hlink"/>
                </a:solidFill>
                <a:hlinkClick r:id="rId6"/>
              </a:rPr>
              <a:t>Numpy</a:t>
            </a:r>
            <a:r>
              <a:rPr lang="en-US" u="sng" dirty="0">
                <a:solidFill>
                  <a:schemeClr val="hlink"/>
                </a:solidFill>
                <a:hlinkClick r:id="rId6"/>
              </a:rPr>
              <a:t>: Understanding Back Propagation for Max Pooling Layer in Multi Layer CNN with Example and Interactive Code. (With and Without Activation Layer) | by Jae </a:t>
            </a:r>
            <a:r>
              <a:rPr lang="en-US" u="sng" dirty="0" err="1">
                <a:solidFill>
                  <a:schemeClr val="hlink"/>
                </a:solidFill>
                <a:hlinkClick r:id="rId6"/>
              </a:rPr>
              <a:t>Duk</a:t>
            </a:r>
            <a:r>
              <a:rPr lang="en-US" u="sng" dirty="0">
                <a:solidFill>
                  <a:schemeClr val="hlink"/>
                </a:solidFill>
                <a:hlinkClick r:id="rId6"/>
              </a:rPr>
              <a:t> </a:t>
            </a:r>
            <a:r>
              <a:rPr lang="en-US" u="sng" dirty="0" err="1">
                <a:solidFill>
                  <a:schemeClr val="hlink"/>
                </a:solidFill>
                <a:hlinkClick r:id="rId6"/>
              </a:rPr>
              <a:t>Seo</a:t>
            </a:r>
            <a:r>
              <a:rPr lang="en-US" u="sng" dirty="0">
                <a:solidFill>
                  <a:schemeClr val="hlink"/>
                </a:solidFill>
                <a:hlinkClick r:id="rId6"/>
              </a:rPr>
              <a:t> | The Bioinformatics Press | Medium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hlink"/>
                </a:solidFill>
                <a:hlinkClick r:id="rId7"/>
              </a:rPr>
              <a:t>https://www.pycodemates.com/2023/07/backward-pass-in-convolutional-neural-network-explained.html#:~:text=Typically%2C%20Neural%20Networks%20have%20two,left%20for%20training%20the%20network</a:t>
            </a:r>
            <a:r>
              <a:rPr lang="en-US" u="sng" dirty="0" smtClean="0">
                <a:solidFill>
                  <a:schemeClr val="hlink"/>
                </a:solidFill>
              </a:rPr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8982" y="3796145"/>
            <a:ext cx="7675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Visualization: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https://poloclub.github.io/cnn-explainer</a:t>
            </a:r>
            <a:r>
              <a:rPr lang="en-US" dirty="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89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Problem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514601" y="1025236"/>
            <a:ext cx="370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Abstraction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6595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Problem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514601" y="1025236"/>
            <a:ext cx="370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Dashboard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2675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Problem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677390" y="433768"/>
            <a:ext cx="370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The limitation of these models 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929" y="735692"/>
            <a:ext cx="5050799" cy="412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8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Solving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677390" y="433768"/>
            <a:ext cx="370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The </a:t>
            </a:r>
            <a:r>
              <a:rPr lang="en-US" sz="1800" dirty="0"/>
              <a:t>approach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13" y="1008644"/>
            <a:ext cx="8115574" cy="312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8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379150" y="372000"/>
            <a:ext cx="3061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1600" b="1" dirty="0" smtClean="0">
                <a:latin typeface="Calibri"/>
                <a:ea typeface="Calibri"/>
                <a:cs typeface="Calibri"/>
                <a:sym typeface="Calibri"/>
              </a:rPr>
              <a:t>Solving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677390" y="433768"/>
            <a:ext cx="370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Convolution operator 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825" y="1014412"/>
            <a:ext cx="584835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10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3139</TotalTime>
  <Words>968</Words>
  <Application>Microsoft Office PowerPoint</Application>
  <PresentationFormat>On-screen Show (16:9)</PresentationFormat>
  <Paragraphs>151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Nunito</vt:lpstr>
      <vt:lpstr>Calibri</vt:lpstr>
      <vt:lpstr>Times New Roman</vt:lpstr>
      <vt:lpstr>Arial</vt:lpstr>
      <vt:lpstr>Shift</vt:lpstr>
      <vt:lpstr>Backpropagation in CNNs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Backpropagetion in CNNs</dc:title>
  <dc:creator>Admin</dc:creator>
  <cp:lastModifiedBy>Admin</cp:lastModifiedBy>
  <cp:revision>35</cp:revision>
  <dcterms:modified xsi:type="dcterms:W3CDTF">2023-12-20T18:01:45Z</dcterms:modified>
</cp:coreProperties>
</file>